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58" r:id="rId6"/>
    <p:sldId id="262" r:id="rId7"/>
    <p:sldId id="263" r:id="rId8"/>
    <p:sldId id="261" r:id="rId9"/>
    <p:sldId id="264" r:id="rId10"/>
    <p:sldId id="265" r:id="rId11"/>
    <p:sldId id="272" r:id="rId12"/>
    <p:sldId id="271" r:id="rId13"/>
    <p:sldId id="270" r:id="rId14"/>
    <p:sldId id="266" r:id="rId15"/>
    <p:sldId id="267" r:id="rId16"/>
    <p:sldId id="273" r:id="rId17"/>
    <p:sldId id="268" r:id="rId18"/>
    <p:sldId id="26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176" autoAdjust="0"/>
    <p:restoredTop sz="94624" autoAdjust="0"/>
  </p:normalViewPr>
  <p:slideViewPr>
    <p:cSldViewPr>
      <p:cViewPr>
        <p:scale>
          <a:sx n="61" d="100"/>
          <a:sy n="61" d="100"/>
        </p:scale>
        <p:origin x="-1602"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12/7/2016</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12/7/2016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12/7/2016</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12/7/2016</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cs typeface="B Zar" pitchFamily="2" charset="-78"/>
              </a:rPr>
              <a:t>آشنایی با پایگاه‌های اطلاعاتی</a:t>
            </a:r>
            <a:r>
              <a:rPr lang="fa-IR" dirty="0" smtClean="0"/>
              <a:t>	</a:t>
            </a:r>
            <a:endParaRPr lang="fa-IR" dirty="0"/>
          </a:p>
        </p:txBody>
      </p:sp>
      <p:sp>
        <p:nvSpPr>
          <p:cNvPr id="3" name="Subtitle 2"/>
          <p:cNvSpPr>
            <a:spLocks noGrp="1"/>
          </p:cNvSpPr>
          <p:nvPr>
            <p:ph type="subTitle" idx="1"/>
          </p:nvPr>
        </p:nvSpPr>
        <p:spPr>
          <a:xfrm>
            <a:off x="3505200" y="4114800"/>
            <a:ext cx="4419600" cy="1066800"/>
          </a:xfrm>
        </p:spPr>
        <p:txBody>
          <a:bodyPr/>
          <a:lstStyle/>
          <a:p>
            <a:r>
              <a:rPr lang="fa-IR" b="1" dirty="0" smtClean="0">
                <a:cs typeface="B Zar" pitchFamily="2" charset="-78"/>
              </a:rPr>
              <a:t>مهران عالیشاه</a:t>
            </a:r>
            <a:endParaRPr lang="fa-IR" b="1" dirty="0">
              <a:cs typeface="B Zar" pitchFamily="2" charset="-78"/>
            </a:endParaRPr>
          </a:p>
        </p:txBody>
      </p:sp>
      <p:pic>
        <p:nvPicPr>
          <p:cNvPr id="1026" name="Picture 2" descr="C:\Users\arike\Desktop\Tops\دانشگاه_فرهنگیان.jpg"/>
          <p:cNvPicPr>
            <a:picLocks noChangeAspect="1" noChangeArrowheads="1"/>
          </p:cNvPicPr>
          <p:nvPr/>
        </p:nvPicPr>
        <p:blipFill>
          <a:blip r:embed="rId2"/>
          <a:srcRect/>
          <a:stretch>
            <a:fillRect/>
          </a:stretch>
        </p:blipFill>
        <p:spPr bwMode="auto">
          <a:xfrm>
            <a:off x="3810000" y="0"/>
            <a:ext cx="1400175" cy="2264989"/>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cs typeface="B Zar" pitchFamily="2" charset="-78"/>
              </a:rPr>
              <a:t>محاسبه مقدار </a:t>
            </a:r>
            <a:r>
              <a:rPr lang="en-US" dirty="0" smtClean="0">
                <a:cs typeface="B Zar" pitchFamily="2" charset="-78"/>
              </a:rPr>
              <a:t>IF </a:t>
            </a:r>
            <a:r>
              <a:rPr lang="fa-IR" dirty="0" smtClean="0">
                <a:cs typeface="B Zar" pitchFamily="2" charset="-78"/>
              </a:rPr>
              <a:t>یک ژورنال بر اساس رابطه </a:t>
            </a:r>
            <a:r>
              <a:rPr lang="en-US" dirty="0" smtClean="0">
                <a:cs typeface="B Zar" pitchFamily="2" charset="-78"/>
              </a:rPr>
              <a:t>Impact Factor = </a:t>
            </a:r>
            <a:r>
              <a:rPr lang="el-GR" dirty="0" smtClean="0">
                <a:cs typeface="B Zar" pitchFamily="2" charset="-78"/>
              </a:rPr>
              <a:t>α / β </a:t>
            </a:r>
            <a:r>
              <a:rPr lang="fa-IR" dirty="0" smtClean="0">
                <a:cs typeface="B Zar" pitchFamily="2" charset="-78"/>
              </a:rPr>
              <a:t>انجام میگیرد. که مقدار </a:t>
            </a:r>
            <a:r>
              <a:rPr lang="el-GR" dirty="0" smtClean="0">
                <a:cs typeface="B Zar" pitchFamily="2" charset="-78"/>
              </a:rPr>
              <a:t>α </a:t>
            </a:r>
            <a:r>
              <a:rPr lang="fa-IR" dirty="0" smtClean="0">
                <a:cs typeface="B Zar" pitchFamily="2" charset="-78"/>
              </a:rPr>
              <a:t>برابر تعداد دفعات مرجع خوردن (نقل شدن) مقالات ژورنال در سایر ژورنال های ایندکس شده </a:t>
            </a:r>
            <a:r>
              <a:rPr lang="en-US" dirty="0" smtClean="0">
                <a:cs typeface="B Zar" pitchFamily="2" charset="-78"/>
              </a:rPr>
              <a:t>JCR  </a:t>
            </a:r>
            <a:r>
              <a:rPr lang="fa-IR" dirty="0" smtClean="0">
                <a:cs typeface="B Zar" pitchFamily="2" charset="-78"/>
              </a:rPr>
              <a:t>در طول دو سال اخیر بوده و مقدار </a:t>
            </a:r>
            <a:r>
              <a:rPr lang="el-GR" dirty="0" smtClean="0">
                <a:cs typeface="B Zar" pitchFamily="2" charset="-78"/>
              </a:rPr>
              <a:t>β </a:t>
            </a:r>
            <a:r>
              <a:rPr lang="fa-IR" dirty="0" smtClean="0">
                <a:cs typeface="B Zar" pitchFamily="2" charset="-78"/>
              </a:rPr>
              <a:t>تعداد مقالات انتشار یافته توسط ژورنال در طول دو سال اخیر است. ولذا مقدار </a:t>
            </a:r>
            <a:r>
              <a:rPr lang="en-US" dirty="0" smtClean="0">
                <a:cs typeface="B Zar" pitchFamily="2" charset="-78"/>
              </a:rPr>
              <a:t>IF </a:t>
            </a:r>
            <a:r>
              <a:rPr lang="fa-IR" dirty="0" smtClean="0">
                <a:cs typeface="B Zar" pitchFamily="2" charset="-78"/>
              </a:rPr>
              <a:t>یک ژورنال در سال ۲۰۱۵ بر اساس اطلاعات دو سال ۲۰۱۴ و ۲۰۱۳ می باشد. (در حقیقت </a:t>
            </a:r>
            <a:r>
              <a:rPr lang="en-US" dirty="0" smtClean="0">
                <a:cs typeface="B Zar" pitchFamily="2" charset="-78"/>
              </a:rPr>
              <a:t>IF </a:t>
            </a:r>
            <a:r>
              <a:rPr lang="fa-IR" dirty="0" smtClean="0">
                <a:cs typeface="B Zar" pitchFamily="2" charset="-78"/>
              </a:rPr>
              <a:t>سال ۲۰۱۴ در گزارش سال ۲۰۱۵ ارائه خواهد شد)</a:t>
            </a:r>
            <a:endParaRPr lang="fa-IR" dirty="0">
              <a:cs typeface="B Zar" pitchFamily="2" charset="-78"/>
            </a:endParaRPr>
          </a:p>
        </p:txBody>
      </p:sp>
      <p:sp>
        <p:nvSpPr>
          <p:cNvPr id="3" name="Title 2"/>
          <p:cNvSpPr>
            <a:spLocks noGrp="1"/>
          </p:cNvSpPr>
          <p:nvPr>
            <p:ph type="title"/>
          </p:nvPr>
        </p:nvSpPr>
        <p:spPr/>
        <p:txBody>
          <a:bodyPr/>
          <a:lstStyle/>
          <a:p>
            <a:endParaRPr lang="fa-I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ایران داک</a:t>
            </a:r>
          </a:p>
          <a:p>
            <a:r>
              <a:rPr lang="fa-IR" dirty="0" smtClean="0"/>
              <a:t>نورمگز</a:t>
            </a:r>
          </a:p>
          <a:p>
            <a:r>
              <a:rPr lang="fa-IR" dirty="0" smtClean="0"/>
              <a:t>مگیران</a:t>
            </a:r>
          </a:p>
          <a:p>
            <a:r>
              <a:rPr lang="fa-IR" dirty="0" smtClean="0"/>
              <a:t>مرکز منطقه ای علوم و فناوری</a:t>
            </a:r>
          </a:p>
          <a:p>
            <a:r>
              <a:rPr lang="en-US" dirty="0" smtClean="0"/>
              <a:t>SID</a:t>
            </a:r>
          </a:p>
          <a:p>
            <a:r>
              <a:rPr lang="en-US" dirty="0" smtClean="0"/>
              <a:t>Ensani.ir</a:t>
            </a:r>
          </a:p>
          <a:p>
            <a:endParaRPr lang="fa-IR" dirty="0"/>
          </a:p>
        </p:txBody>
      </p:sp>
      <p:sp>
        <p:nvSpPr>
          <p:cNvPr id="3" name="Title 2"/>
          <p:cNvSpPr>
            <a:spLocks noGrp="1"/>
          </p:cNvSpPr>
          <p:nvPr>
            <p:ph type="title"/>
          </p:nvPr>
        </p:nvSpPr>
        <p:spPr/>
        <p:txBody>
          <a:bodyPr/>
          <a:lstStyle/>
          <a:p>
            <a:r>
              <a:rPr lang="fa-IR" dirty="0" smtClean="0"/>
              <a:t>پایگاه‌های اطلاعاتی فارسی		</a:t>
            </a:r>
            <a:endParaRPr lang="fa-I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6146" name="Picture 2" descr="C:\Users\arike\Desktop\irandoc.jpg"/>
          <p:cNvPicPr>
            <a:picLocks noChangeAspect="1" noChangeArrowheads="1"/>
          </p:cNvPicPr>
          <p:nvPr/>
        </p:nvPicPr>
        <p:blipFill>
          <a:blip r:embed="rId2"/>
          <a:srcRect/>
          <a:stretch>
            <a:fillRect/>
          </a:stretch>
        </p:blipFill>
        <p:spPr bwMode="auto">
          <a:xfrm>
            <a:off x="0" y="304800"/>
            <a:ext cx="9007660" cy="5791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l" rtl="0"/>
            <a:r>
              <a:rPr lang="en-US" dirty="0" smtClean="0"/>
              <a:t>Science Direct</a:t>
            </a:r>
          </a:p>
          <a:p>
            <a:pPr algn="l" rtl="0"/>
            <a:r>
              <a:rPr lang="en-US" dirty="0" smtClean="0"/>
              <a:t>Emerald Insight</a:t>
            </a:r>
          </a:p>
          <a:p>
            <a:pPr algn="l" rtl="0"/>
            <a:r>
              <a:rPr lang="en-US" dirty="0" smtClean="0"/>
              <a:t>EBSCO</a:t>
            </a:r>
          </a:p>
          <a:p>
            <a:pPr algn="l" rtl="0"/>
            <a:r>
              <a:rPr lang="en-US" dirty="0" smtClean="0"/>
              <a:t>ERIC</a:t>
            </a:r>
          </a:p>
          <a:p>
            <a:pPr algn="l" rtl="0"/>
            <a:r>
              <a:rPr lang="en-US" dirty="0" smtClean="0"/>
              <a:t>Chemical Abstract</a:t>
            </a:r>
          </a:p>
          <a:p>
            <a:pPr algn="l" rtl="0"/>
            <a:r>
              <a:rPr lang="en-US" dirty="0" err="1" smtClean="0"/>
              <a:t>Proquest</a:t>
            </a:r>
            <a:endParaRPr lang="en-US" dirty="0" smtClean="0"/>
          </a:p>
          <a:p>
            <a:pPr algn="l" rtl="0"/>
            <a:r>
              <a:rPr lang="en-US" dirty="0" err="1" smtClean="0"/>
              <a:t>Sagepub</a:t>
            </a:r>
            <a:endParaRPr lang="en-US" dirty="0" smtClean="0"/>
          </a:p>
          <a:p>
            <a:pPr algn="l" rtl="0"/>
            <a:r>
              <a:rPr lang="en-US" dirty="0" smtClean="0"/>
              <a:t>Wiley</a:t>
            </a:r>
          </a:p>
          <a:p>
            <a:pPr algn="l" rtl="0"/>
            <a:r>
              <a:rPr lang="en-US" dirty="0" smtClean="0"/>
              <a:t>Springer</a:t>
            </a:r>
          </a:p>
          <a:p>
            <a:pPr algn="l" rtl="0"/>
            <a:endParaRPr lang="fa-IR" dirty="0"/>
          </a:p>
        </p:txBody>
      </p:sp>
      <p:sp>
        <p:nvSpPr>
          <p:cNvPr id="3" name="Title 2"/>
          <p:cNvSpPr>
            <a:spLocks noGrp="1"/>
          </p:cNvSpPr>
          <p:nvPr>
            <p:ph type="title"/>
          </p:nvPr>
        </p:nvSpPr>
        <p:spPr/>
        <p:txBody>
          <a:bodyPr/>
          <a:lstStyle/>
          <a:p>
            <a:r>
              <a:rPr lang="en-US" dirty="0" smtClean="0"/>
              <a:t> Top Databases in the world</a:t>
            </a:r>
            <a:endParaRPr lang="fa-IR"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3074" name="Picture 2" descr="C:\Users\arike\Desktop\12123.jpg"/>
          <p:cNvPicPr>
            <a:picLocks noChangeAspect="1" noChangeArrowheads="1"/>
          </p:cNvPicPr>
          <p:nvPr/>
        </p:nvPicPr>
        <p:blipFill>
          <a:blip r:embed="rId2"/>
          <a:srcRect/>
          <a:stretch>
            <a:fillRect/>
          </a:stretch>
        </p:blipFill>
        <p:spPr bwMode="auto">
          <a:xfrm>
            <a:off x="156924" y="457200"/>
            <a:ext cx="8987076" cy="6400800"/>
          </a:xfrm>
          <a:prstGeom prst="rect">
            <a:avLst/>
          </a:prstGeom>
          <a:noFill/>
        </p:spPr>
      </p:pic>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4098" name="Picture 2" descr="C:\Users\arike\Desktop\1212.jpg"/>
          <p:cNvPicPr>
            <a:picLocks noChangeAspect="1" noChangeArrowheads="1"/>
          </p:cNvPicPr>
          <p:nvPr/>
        </p:nvPicPr>
        <p:blipFill>
          <a:blip r:embed="rId2"/>
          <a:srcRect/>
          <a:stretch>
            <a:fillRect/>
          </a:stretch>
        </p:blipFill>
        <p:spPr bwMode="auto">
          <a:xfrm>
            <a:off x="228600" y="111075"/>
            <a:ext cx="8686800" cy="6746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1026" name="Picture 2" descr="C:\Users\arike\Desktop\Untitled5565.jpg"/>
          <p:cNvPicPr>
            <a:picLocks noChangeAspect="1" noChangeArrowheads="1"/>
          </p:cNvPicPr>
          <p:nvPr/>
        </p:nvPicPr>
        <p:blipFill>
          <a:blip r:embed="rId2"/>
          <a:srcRect/>
          <a:stretch>
            <a:fillRect/>
          </a:stretch>
        </p:blipFill>
        <p:spPr bwMode="auto">
          <a:xfrm>
            <a:off x="914400" y="0"/>
            <a:ext cx="7799294" cy="6858000"/>
          </a:xfrm>
          <a:prstGeom prst="rect">
            <a:avLst/>
          </a:prstGeom>
          <a:noFill/>
        </p:spPr>
      </p:pic>
    </p:spTree>
  </p:cSld>
  <p:clrMapOvr>
    <a:masterClrMapping/>
  </p:clrMapOvr>
  <p:transition>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5122" name="Picture 2" descr="C:\Users\arike\Desktop\121234.jpg"/>
          <p:cNvPicPr>
            <a:picLocks noChangeAspect="1" noChangeArrowheads="1"/>
          </p:cNvPicPr>
          <p:nvPr/>
        </p:nvPicPr>
        <p:blipFill>
          <a:blip r:embed="rId2"/>
          <a:srcRect/>
          <a:stretch>
            <a:fillRect/>
          </a:stretch>
        </p:blipFill>
        <p:spPr bwMode="auto">
          <a:xfrm>
            <a:off x="1" y="533399"/>
            <a:ext cx="9144000" cy="5867401"/>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dirty="0"/>
          </a:p>
        </p:txBody>
      </p:sp>
      <p:pic>
        <p:nvPicPr>
          <p:cNvPr id="1026" name="Picture 2" descr="C:\Users\arike\Desktop\emerald.jpg"/>
          <p:cNvPicPr>
            <a:picLocks noChangeAspect="1" noChangeArrowheads="1"/>
          </p:cNvPicPr>
          <p:nvPr/>
        </p:nvPicPr>
        <p:blipFill>
          <a:blip r:embed="rId2"/>
          <a:srcRect/>
          <a:stretch>
            <a:fillRect/>
          </a:stretch>
        </p:blipFill>
        <p:spPr bwMode="auto">
          <a:xfrm>
            <a:off x="304800" y="0"/>
            <a:ext cx="8839200" cy="6400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dirty="0"/>
          </a:p>
        </p:txBody>
      </p:sp>
      <p:sp>
        <p:nvSpPr>
          <p:cNvPr id="3" name="Title 2"/>
          <p:cNvSpPr>
            <a:spLocks noGrp="1"/>
          </p:cNvSpPr>
          <p:nvPr>
            <p:ph type="title"/>
          </p:nvPr>
        </p:nvSpPr>
        <p:spPr/>
        <p:txBody>
          <a:bodyPr/>
          <a:lstStyle/>
          <a:p>
            <a:endParaRPr lang="fa-IR"/>
          </a:p>
        </p:txBody>
      </p:sp>
      <p:pic>
        <p:nvPicPr>
          <p:cNvPr id="2050" name="Picture 2" descr="C:\Users\arike\Desktop\global_mil_chap_1.jpg"/>
          <p:cNvPicPr>
            <a:picLocks noChangeAspect="1" noChangeArrowheads="1"/>
          </p:cNvPicPr>
          <p:nvPr/>
        </p:nvPicPr>
        <p:blipFill>
          <a:blip r:embed="rId2"/>
          <a:srcRect/>
          <a:stretch>
            <a:fillRect/>
          </a:stretch>
        </p:blipFill>
        <p:spPr bwMode="auto">
          <a:xfrm>
            <a:off x="3733800" y="0"/>
            <a:ext cx="5793809" cy="3886200"/>
          </a:xfrm>
          <a:prstGeom prst="rect">
            <a:avLst/>
          </a:prstGeom>
          <a:noFill/>
        </p:spPr>
      </p:pic>
      <p:pic>
        <p:nvPicPr>
          <p:cNvPr id="4" name="Picture 2" descr="C:\Users\arike\Desktop\photo_2016-12-03_08-22-54.jpg"/>
          <p:cNvPicPr>
            <a:picLocks noChangeAspect="1" noChangeArrowheads="1"/>
          </p:cNvPicPr>
          <p:nvPr/>
        </p:nvPicPr>
        <p:blipFill>
          <a:blip r:embed="rId3"/>
          <a:srcRect/>
          <a:stretch>
            <a:fillRect/>
          </a:stretch>
        </p:blipFill>
        <p:spPr bwMode="auto">
          <a:xfrm>
            <a:off x="0" y="1752600"/>
            <a:ext cx="5424055" cy="5105400"/>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Low"/>
            <a:r>
              <a:rPr lang="fa-IR" sz="2400" b="1" dirty="0" smtClean="0">
                <a:cs typeface="B Zar" pitchFamily="2" charset="-78"/>
              </a:rPr>
              <a:t>شاخصی برای ارزیابی علمی پژوهشگران است که میزان تأثیر گذاری آن ها را در پیشبرد علم نشان می دهد. این شاخص در حال حاضر به عنوان بهترین معیار موجود در ارزیابی علمی افراد به کار برده می شود.</a:t>
            </a:r>
          </a:p>
          <a:p>
            <a:pPr algn="justLow"/>
            <a:endParaRPr lang="fa-IR" sz="2400" dirty="0" smtClean="0">
              <a:cs typeface="B Zar" pitchFamily="2" charset="-78"/>
            </a:endParaRPr>
          </a:p>
          <a:p>
            <a:pPr algn="justLow"/>
            <a:endParaRPr lang="fa-IR" sz="2400" b="1" dirty="0" smtClean="0">
              <a:cs typeface="B Zar" pitchFamily="2" charset="-78"/>
            </a:endParaRPr>
          </a:p>
          <a:p>
            <a:pPr algn="justLow"/>
            <a:r>
              <a:rPr lang="fa-IR" sz="2400" b="1" dirty="0" smtClean="0">
                <a:cs typeface="B Zar" pitchFamily="2" charset="-78"/>
              </a:rPr>
              <a:t>این شاخص برای یک پژوهشگر عبارت است از </a:t>
            </a:r>
            <a:r>
              <a:rPr lang="en-US" sz="2400" b="1" dirty="0" smtClean="0">
                <a:cs typeface="B Zar" pitchFamily="2" charset="-78"/>
              </a:rPr>
              <a:t>H </a:t>
            </a:r>
            <a:r>
              <a:rPr lang="fa-IR" sz="2400" b="1" dirty="0" smtClean="0">
                <a:cs typeface="B Zar" pitchFamily="2" charset="-78"/>
              </a:rPr>
              <a:t>تعداد مقاله ارائه شده توسط وی، که به هر کدام حداقل </a:t>
            </a:r>
            <a:r>
              <a:rPr lang="en-US" sz="2400" b="1" dirty="0" smtClean="0">
                <a:cs typeface="B Zar" pitchFamily="2" charset="-78"/>
              </a:rPr>
              <a:t>H </a:t>
            </a:r>
            <a:r>
              <a:rPr lang="fa-IR" sz="2400" b="1" dirty="0" smtClean="0">
                <a:cs typeface="B Zar" pitchFamily="2" charset="-78"/>
              </a:rPr>
              <a:t>بار استناد شده باشد.</a:t>
            </a:r>
          </a:p>
          <a:p>
            <a:pPr algn="justLow"/>
            <a:endParaRPr lang="fa-IR" sz="2400" b="1" dirty="0">
              <a:cs typeface="B Zar" pitchFamily="2" charset="-78"/>
            </a:endParaRPr>
          </a:p>
        </p:txBody>
      </p:sp>
      <p:sp>
        <p:nvSpPr>
          <p:cNvPr id="3" name="Title 2"/>
          <p:cNvSpPr>
            <a:spLocks noGrp="1"/>
          </p:cNvSpPr>
          <p:nvPr>
            <p:ph type="title"/>
          </p:nvPr>
        </p:nvSpPr>
        <p:spPr/>
        <p:txBody>
          <a:bodyPr/>
          <a:lstStyle/>
          <a:p>
            <a:r>
              <a:rPr lang="en-US" dirty="0" smtClean="0"/>
              <a:t>H-Index</a:t>
            </a:r>
            <a:endParaRPr lang="fa-IR" dirty="0"/>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1026" name="Picture 2" descr="C:\Users\arike\Desktop\h-index.png"/>
          <p:cNvPicPr>
            <a:picLocks noChangeAspect="1" noChangeArrowheads="1"/>
          </p:cNvPicPr>
          <p:nvPr/>
        </p:nvPicPr>
        <p:blipFill>
          <a:blip r:embed="rId2"/>
          <a:srcRect/>
          <a:stretch>
            <a:fillRect/>
          </a:stretch>
        </p:blipFill>
        <p:spPr bwMode="auto">
          <a:xfrm>
            <a:off x="838200" y="191846"/>
            <a:ext cx="7516462" cy="6666154"/>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buFont typeface="Wingdings" pitchFamily="2" charset="2"/>
              <a:buChar char="v"/>
            </a:pPr>
            <a:r>
              <a:rPr lang="en-US" sz="6000" dirty="0" smtClean="0"/>
              <a:t>ISI</a:t>
            </a:r>
            <a:endParaRPr lang="fa-IR" sz="7200" dirty="0" smtClean="0"/>
          </a:p>
          <a:p>
            <a:pPr algn="l" rtl="0">
              <a:buFont typeface="Wingdings" pitchFamily="2" charset="2"/>
              <a:buChar char="v"/>
            </a:pPr>
            <a:r>
              <a:rPr lang="en-US" sz="6000" dirty="0" smtClean="0"/>
              <a:t>Scopus</a:t>
            </a:r>
          </a:p>
          <a:p>
            <a:pPr algn="l" rtl="0">
              <a:buFont typeface="Wingdings" pitchFamily="2" charset="2"/>
              <a:buChar char="v"/>
            </a:pPr>
            <a:r>
              <a:rPr lang="en-US" sz="6000" dirty="0" smtClean="0">
                <a:solidFill>
                  <a:srgbClr val="0070C0"/>
                </a:solidFill>
              </a:rPr>
              <a:t>G</a:t>
            </a:r>
            <a:r>
              <a:rPr lang="en-US" sz="6000" dirty="0" smtClean="0">
                <a:solidFill>
                  <a:schemeClr val="accent2"/>
                </a:solidFill>
              </a:rPr>
              <a:t>o</a:t>
            </a:r>
            <a:r>
              <a:rPr lang="en-US" sz="6000" dirty="0" smtClean="0">
                <a:solidFill>
                  <a:srgbClr val="FFCC00"/>
                </a:solidFill>
              </a:rPr>
              <a:t>o</a:t>
            </a:r>
            <a:r>
              <a:rPr lang="en-US" sz="6000" dirty="0" smtClean="0">
                <a:solidFill>
                  <a:srgbClr val="0070C0"/>
                </a:solidFill>
              </a:rPr>
              <a:t>g</a:t>
            </a:r>
            <a:r>
              <a:rPr lang="en-US" sz="6000" dirty="0" smtClean="0">
                <a:solidFill>
                  <a:srgbClr val="00B050"/>
                </a:solidFill>
              </a:rPr>
              <a:t>l</a:t>
            </a:r>
            <a:r>
              <a:rPr lang="en-US" sz="6000" dirty="0" smtClean="0">
                <a:solidFill>
                  <a:schemeClr val="accent2"/>
                </a:solidFill>
              </a:rPr>
              <a:t>e</a:t>
            </a:r>
            <a:r>
              <a:rPr lang="en-US" sz="6000" dirty="0" smtClean="0"/>
              <a:t> Scholar</a:t>
            </a:r>
            <a:endParaRPr lang="fa-IR" sz="6000" dirty="0" smtClean="0"/>
          </a:p>
          <a:p>
            <a:pPr algn="l" rtl="0">
              <a:buFont typeface="Wingdings" pitchFamily="2" charset="2"/>
              <a:buChar char="v"/>
            </a:pPr>
            <a:r>
              <a:rPr lang="en-US" sz="6000" dirty="0" smtClean="0"/>
              <a:t>ISC</a:t>
            </a:r>
            <a:endParaRPr lang="fa-IR" sz="6000" dirty="0"/>
          </a:p>
        </p:txBody>
      </p:sp>
      <p:sp>
        <p:nvSpPr>
          <p:cNvPr id="3" name="Title 2"/>
          <p:cNvSpPr>
            <a:spLocks noGrp="1"/>
          </p:cNvSpPr>
          <p:nvPr>
            <p:ph type="title"/>
          </p:nvPr>
        </p:nvSpPr>
        <p:spPr/>
        <p:txBody>
          <a:bodyPr/>
          <a:lstStyle/>
          <a:p>
            <a:pPr algn="r"/>
            <a:r>
              <a:rPr lang="fa-IR" dirty="0" smtClean="0">
                <a:cs typeface="B Zar" pitchFamily="2" charset="-78"/>
              </a:rPr>
              <a:t>چهار پایگاه استنادی دنیا	</a:t>
            </a:r>
            <a:endParaRPr lang="fa-IR" dirty="0">
              <a:cs typeface="B Zar"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dirty="0"/>
          </a:p>
        </p:txBody>
      </p:sp>
      <p:pic>
        <p:nvPicPr>
          <p:cNvPr id="1026" name="Picture 2" descr="C:\Users\arike\Desktop\Untitled.jpg"/>
          <p:cNvPicPr>
            <a:picLocks noChangeAspect="1" noChangeArrowheads="1"/>
          </p:cNvPicPr>
          <p:nvPr/>
        </p:nvPicPr>
        <p:blipFill>
          <a:blip r:embed="rId2"/>
          <a:srcRect/>
          <a:stretch>
            <a:fillRect/>
          </a:stretch>
        </p:blipFill>
        <p:spPr bwMode="auto">
          <a:xfrm>
            <a:off x="0" y="457200"/>
            <a:ext cx="8854679" cy="5819775"/>
          </a:xfrm>
          <a:prstGeom prst="rect">
            <a:avLst/>
          </a:prstGeom>
          <a:noFill/>
        </p:spPr>
      </p:pic>
    </p:spTree>
  </p:cSld>
  <p:clrMapOvr>
    <a:masterClrMapping/>
  </p:clrMapOvr>
  <p:transition>
    <p:blind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fa-IR"/>
          </a:p>
        </p:txBody>
      </p:sp>
      <p:sp>
        <p:nvSpPr>
          <p:cNvPr id="3" name="Title 2"/>
          <p:cNvSpPr>
            <a:spLocks noGrp="1"/>
          </p:cNvSpPr>
          <p:nvPr>
            <p:ph type="title"/>
          </p:nvPr>
        </p:nvSpPr>
        <p:spPr/>
        <p:txBody>
          <a:bodyPr/>
          <a:lstStyle/>
          <a:p>
            <a:endParaRPr lang="fa-IR"/>
          </a:p>
        </p:txBody>
      </p:sp>
      <p:pic>
        <p:nvPicPr>
          <p:cNvPr id="2050" name="Picture 2" descr="C:\Users\arike\Desktop\Untitled2.jpg"/>
          <p:cNvPicPr>
            <a:picLocks noChangeAspect="1" noChangeArrowheads="1"/>
          </p:cNvPicPr>
          <p:nvPr/>
        </p:nvPicPr>
        <p:blipFill>
          <a:blip r:embed="rId2"/>
          <a:srcRect/>
          <a:stretch>
            <a:fillRect/>
          </a:stretch>
        </p:blipFill>
        <p:spPr bwMode="auto">
          <a:xfrm>
            <a:off x="0" y="785814"/>
            <a:ext cx="9001544" cy="515778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dirty="0" smtClean="0"/>
              <a:t>جنبش دسترسی آزاد</a:t>
            </a:r>
            <a:r>
              <a:rPr lang="fa-IR" dirty="0"/>
              <a:t> </a:t>
            </a:r>
            <a:r>
              <a:rPr lang="fa-IR" dirty="0" smtClean="0"/>
              <a:t>  </a:t>
            </a:r>
            <a:r>
              <a:rPr lang="en-US" dirty="0" smtClean="0"/>
              <a:t>OA</a:t>
            </a:r>
            <a:endParaRPr lang="fa-IR" dirty="0" smtClean="0"/>
          </a:p>
          <a:p>
            <a:r>
              <a:rPr lang="fa-IR" b="1" dirty="0" smtClean="0">
                <a:cs typeface="B Zar" pitchFamily="2" charset="-78"/>
              </a:rPr>
              <a:t>قانون لوتکا </a:t>
            </a:r>
            <a:r>
              <a:rPr lang="fa-IR" dirty="0" smtClean="0">
                <a:cs typeface="B Zar" pitchFamily="2" charset="-78"/>
              </a:rPr>
              <a:t>: قانون لوتکا تولید علمی مولفان در حوزه یا رشته ای خاص در مجلات علمی را بررسی می کند. بر  اساس این قانون تعداد اندکی مولف، تعداد زیادی مقاله تولید می کنند . تعداد انتشارات ، ضرورتا ابزاری کافی یا مفید برای اندازه گیری تولید علمی نیست. قانون لوتکا، تولید را می سنجد نه محتوای تاثیر را.</a:t>
            </a:r>
          </a:p>
          <a:p>
            <a:r>
              <a:rPr lang="fa-IR" b="1" dirty="0" smtClean="0">
                <a:cs typeface="B Zar" pitchFamily="2" charset="-78"/>
              </a:rPr>
              <a:t>قانون بردفورد : </a:t>
            </a:r>
            <a:r>
              <a:rPr lang="fa-IR" dirty="0" smtClean="0">
                <a:cs typeface="B Zar" pitchFamily="2" charset="-78"/>
              </a:rPr>
              <a:t>تعداد نسبتا کمی از مجله ها، درصد بالایی از کل مقاله های هم موضوع را منتشر می کنند .</a:t>
            </a:r>
            <a:endParaRPr lang="en-US" dirty="0" smtClean="0">
              <a:cs typeface="B Zar" pitchFamily="2" charset="-78"/>
            </a:endParaRPr>
          </a:p>
          <a:p>
            <a:endParaRPr lang="fa-IR" dirty="0" smtClean="0"/>
          </a:p>
        </p:txBody>
      </p:sp>
      <p:sp>
        <p:nvSpPr>
          <p:cNvPr id="3" name="Title 2"/>
          <p:cNvSpPr>
            <a:spLocks noGrp="1"/>
          </p:cNvSpPr>
          <p:nvPr>
            <p:ph type="title"/>
          </p:nvPr>
        </p:nvSpPr>
        <p:spPr/>
        <p:txBody>
          <a:bodyPr/>
          <a:lstStyle/>
          <a:p>
            <a:endParaRPr lang="fa-I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fontAlgn="base"/>
            <a:r>
              <a:rPr lang="fa-IR" dirty="0" smtClean="0">
                <a:cs typeface="B Zar" pitchFamily="2" charset="-78"/>
              </a:rPr>
              <a:t>ضریب تاثیر </a:t>
            </a:r>
            <a:r>
              <a:rPr lang="en-US" dirty="0" smtClean="0">
                <a:cs typeface="B Zar" pitchFamily="2" charset="-78"/>
              </a:rPr>
              <a:t>Impact Factor </a:t>
            </a:r>
            <a:r>
              <a:rPr lang="fa-IR" dirty="0" smtClean="0">
                <a:cs typeface="B Zar" pitchFamily="2" charset="-78"/>
              </a:rPr>
              <a:t>چیست؟</a:t>
            </a:r>
          </a:p>
          <a:p>
            <a:pPr algn="justLow" fontAlgn="base"/>
            <a:r>
              <a:rPr lang="fa-IR" dirty="0" smtClean="0">
                <a:cs typeface="B Zar" pitchFamily="2" charset="-78"/>
              </a:rPr>
              <a:t>ضریب تاثیر (</a:t>
            </a:r>
            <a:r>
              <a:rPr lang="en-US" dirty="0" smtClean="0">
                <a:cs typeface="B Zar" pitchFamily="2" charset="-78"/>
              </a:rPr>
              <a:t>impact factor (IF)) </a:t>
            </a:r>
            <a:r>
              <a:rPr lang="fa-IR" dirty="0" smtClean="0">
                <a:cs typeface="B Zar" pitchFamily="2" charset="-78"/>
              </a:rPr>
              <a:t>یک ژورنال علمی ، بیانگر میانگین تعداد استنادها (مرجع خوردن یا </a:t>
            </a:r>
            <a:r>
              <a:rPr lang="en-US" dirty="0" smtClean="0">
                <a:cs typeface="B Zar" pitchFamily="2" charset="-78"/>
              </a:rPr>
              <a:t>citations) </a:t>
            </a:r>
            <a:r>
              <a:rPr lang="fa-IR" dirty="0" smtClean="0">
                <a:cs typeface="B Zar" pitchFamily="2" charset="-78"/>
              </a:rPr>
              <a:t>مقالات آن ژورنال درسایر ژورنال ها و مراجع علمی است ولذا این ضریب در واقع بیانگر اعتبار آن ژورنال در زمینه پژوهشی خود در میان سایر ژورنال ها می باشد. (ژورنالی با </a:t>
            </a:r>
            <a:r>
              <a:rPr lang="en-US" dirty="0" smtClean="0">
                <a:cs typeface="B Zar" pitchFamily="2" charset="-78"/>
              </a:rPr>
              <a:t>IF </a:t>
            </a:r>
            <a:r>
              <a:rPr lang="fa-IR" dirty="0" smtClean="0">
                <a:cs typeface="B Zar" pitchFamily="2" charset="-78"/>
              </a:rPr>
              <a:t>بالاتر اهمیت بیشتری نسبت به ژورنالی با </a:t>
            </a:r>
            <a:r>
              <a:rPr lang="en-US" dirty="0" smtClean="0">
                <a:cs typeface="B Zar" pitchFamily="2" charset="-78"/>
              </a:rPr>
              <a:t>IF </a:t>
            </a:r>
            <a:r>
              <a:rPr lang="fa-IR" dirty="0" smtClean="0">
                <a:cs typeface="B Zar" pitchFamily="2" charset="-78"/>
              </a:rPr>
              <a:t>پایین تر دارد). ضریب تاثیر </a:t>
            </a:r>
            <a:r>
              <a:rPr lang="en-US" dirty="0" smtClean="0">
                <a:cs typeface="B Zar" pitchFamily="2" charset="-78"/>
              </a:rPr>
              <a:t>IF </a:t>
            </a:r>
            <a:r>
              <a:rPr lang="fa-IR" dirty="0" smtClean="0">
                <a:cs typeface="B Zar" pitchFamily="2" charset="-78"/>
              </a:rPr>
              <a:t>توسط </a:t>
            </a:r>
            <a:r>
              <a:rPr lang="en-US" dirty="0" smtClean="0">
                <a:cs typeface="B Zar" pitchFamily="2" charset="-78"/>
              </a:rPr>
              <a:t>Eugene Garfield </a:t>
            </a:r>
            <a:r>
              <a:rPr lang="fa-IR" dirty="0" smtClean="0">
                <a:cs typeface="B Zar" pitchFamily="2" charset="-78"/>
              </a:rPr>
              <a:t>بنیانگذار موسسه </a:t>
            </a:r>
            <a:r>
              <a:rPr lang="en-US" dirty="0" smtClean="0">
                <a:cs typeface="B Zar" pitchFamily="2" charset="-78"/>
              </a:rPr>
              <a:t>Institute for Scientific Information (</a:t>
            </a:r>
            <a:r>
              <a:rPr lang="fa-IR" dirty="0" smtClean="0">
                <a:cs typeface="B Zar" pitchFamily="2" charset="-78"/>
              </a:rPr>
              <a:t>که با نام </a:t>
            </a:r>
            <a:r>
              <a:rPr lang="en-US" dirty="0" smtClean="0">
                <a:cs typeface="B Zar" pitchFamily="2" charset="-78"/>
              </a:rPr>
              <a:t>ISI </a:t>
            </a:r>
            <a:r>
              <a:rPr lang="fa-IR" dirty="0" smtClean="0">
                <a:cs typeface="B Zar" pitchFamily="2" charset="-78"/>
              </a:rPr>
              <a:t>شناخته میشود) تعریف و تدوین شد.</a:t>
            </a:r>
          </a:p>
          <a:p>
            <a:endParaRPr lang="fa-IR" dirty="0"/>
          </a:p>
        </p:txBody>
      </p:sp>
      <p:sp>
        <p:nvSpPr>
          <p:cNvPr id="3" name="Title 2"/>
          <p:cNvSpPr>
            <a:spLocks noGrp="1"/>
          </p:cNvSpPr>
          <p:nvPr>
            <p:ph type="title"/>
          </p:nvPr>
        </p:nvSpPr>
        <p:spPr/>
        <p:txBody>
          <a:bodyPr/>
          <a:lstStyle/>
          <a:p>
            <a:endParaRPr lang="fa-IR"/>
          </a:p>
        </p:txBody>
      </p:sp>
    </p:spTree>
  </p:cSld>
  <p:clrMapOvr>
    <a:masterClrMapping/>
  </p:clrMapOvr>
  <p:transition>
    <p:randomBa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189</TotalTime>
  <Words>281</Words>
  <Application>Microsoft Office PowerPoint</Application>
  <PresentationFormat>On-screen Show (4:3)</PresentationFormat>
  <Paragraphs>35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Concourse</vt:lpstr>
      <vt:lpstr>آشنایی با پایگاه‌های اطلاعاتی </vt:lpstr>
      <vt:lpstr>Slide 2</vt:lpstr>
      <vt:lpstr>H-Index</vt:lpstr>
      <vt:lpstr>Slide 4</vt:lpstr>
      <vt:lpstr>چهار پایگاه استنادی دنیا </vt:lpstr>
      <vt:lpstr>Slide 6</vt:lpstr>
      <vt:lpstr>Slide 7</vt:lpstr>
      <vt:lpstr>Slide 8</vt:lpstr>
      <vt:lpstr>Slide 9</vt:lpstr>
      <vt:lpstr>Slide 10</vt:lpstr>
      <vt:lpstr>پایگاه‌های اطلاعاتی فارسی  </vt:lpstr>
      <vt:lpstr>Slide 12</vt:lpstr>
      <vt:lpstr> Top Databases in the world</vt:lpstr>
      <vt:lpstr>Slide 14</vt:lpstr>
      <vt:lpstr>Slide 15</vt:lpstr>
      <vt:lpstr>Slide 16</vt:lpstr>
      <vt:lpstr>Slide 17</vt:lpstr>
      <vt:lpstr>Slide 18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آشنایی با پایگاه‌های اطلاعاتی </dc:title>
  <dc:creator>Library</dc:creator>
  <cp:lastModifiedBy>arike</cp:lastModifiedBy>
  <cp:revision>31</cp:revision>
  <dcterms:created xsi:type="dcterms:W3CDTF">2006-08-16T00:00:00Z</dcterms:created>
  <dcterms:modified xsi:type="dcterms:W3CDTF">2016-12-07T04:50:21Z</dcterms:modified>
</cp:coreProperties>
</file>